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4630400" cy="8229600"/>
  <p:notesSz cx="8229600" cy="14630400"/>
  <p:embeddedFontLst>
    <p:embeddedFont>
      <p:font typeface="Dela Gothic One" panose="020B0604020202020204" charset="-128"/>
      <p:regular r:id="rId13"/>
    </p:embeddedFont>
    <p:embeddedFont>
      <p:font typeface="Century Gothic" panose="020B0502020202020204" pitchFamily="34" charset="0"/>
      <p:regular r:id="rId14"/>
      <p:bold r:id="rId15"/>
      <p:italic r:id="rId16"/>
      <p:boldItalic r:id="rId17"/>
    </p:embeddedFont>
    <p:embeddedFont>
      <p:font typeface="DM Sans"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78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3742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93219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56911"/>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Introduction to Prompt Engineering</a:t>
            </a:r>
            <a:endParaRPr lang="en-US" sz="6150" dirty="0"/>
          </a:p>
        </p:txBody>
      </p:sp>
      <p:sp>
        <p:nvSpPr>
          <p:cNvPr id="4" name="Text 1"/>
          <p:cNvSpPr/>
          <p:nvPr/>
        </p:nvSpPr>
        <p:spPr>
          <a:xfrm>
            <a:off x="758309" y="5232559"/>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Prompt engineering is the art of crafting effective prompts to elicit the desired responses from language models. This introductory section lays the foundation for understanding the fundamentals of prompt engineering.</a:t>
            </a:r>
            <a:endParaRPr lang="en-US" sz="1700" dirty="0"/>
          </a:p>
        </p:txBody>
      </p:sp>
      <p:sp>
        <p:nvSpPr>
          <p:cNvPr id="5" name="TextBox 4">
            <a:extLst>
              <a:ext uri="{FF2B5EF4-FFF2-40B4-BE49-F238E27FC236}">
                <a16:creationId xmlns:a16="http://schemas.microsoft.com/office/drawing/2014/main" id="{9CE95669-F266-1BC5-5441-D4D12C268336}"/>
              </a:ext>
            </a:extLst>
          </p:cNvPr>
          <p:cNvSpPr txBox="1"/>
          <p:nvPr/>
        </p:nvSpPr>
        <p:spPr>
          <a:xfrm>
            <a:off x="1237785" y="6980663"/>
            <a:ext cx="4248616" cy="369332"/>
          </a:xfrm>
          <a:prstGeom prst="rect">
            <a:avLst/>
          </a:prstGeom>
          <a:noFill/>
        </p:spPr>
        <p:txBody>
          <a:bodyPr wrap="square" rtlCol="0">
            <a:spAutoFit/>
          </a:bodyPr>
          <a:lstStyle/>
          <a:p>
            <a:r>
              <a:rPr lang="en-IN" dirty="0">
                <a:solidFill>
                  <a:schemeClr val="bg1"/>
                </a:solidFill>
                <a:latin typeface="Century Gothic" panose="020B0502020202020204" pitchFamily="34" charset="0"/>
              </a:rPr>
              <a:t>By Abhinav Kumar – 22071A6724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7353"/>
          </a:xfrm>
          <a:prstGeom prst="rect">
            <a:avLst/>
          </a:prstGeom>
        </p:spPr>
      </p:pic>
      <p:sp>
        <p:nvSpPr>
          <p:cNvPr id="3" name="Text 0"/>
          <p:cNvSpPr/>
          <p:nvPr/>
        </p:nvSpPr>
        <p:spPr>
          <a:xfrm>
            <a:off x="738426" y="3217783"/>
            <a:ext cx="6472476" cy="694134"/>
          </a:xfrm>
          <a:prstGeom prst="rect">
            <a:avLst/>
          </a:prstGeom>
          <a:noFill/>
          <a:ln/>
        </p:spPr>
        <p:txBody>
          <a:bodyPr wrap="none" lIns="0" tIns="0" rIns="0" bIns="0" rtlCol="0" anchor="t"/>
          <a:lstStyle/>
          <a:p>
            <a:pPr marL="0" indent="0">
              <a:lnSpc>
                <a:spcPts val="5450"/>
              </a:lnSpc>
              <a:buNone/>
            </a:pPr>
            <a:r>
              <a:rPr lang="en-US" sz="4350" dirty="0">
                <a:solidFill>
                  <a:srgbClr val="FAEBEB"/>
                </a:solidFill>
                <a:latin typeface="Dela Gothic One" pitchFamily="34" charset="0"/>
                <a:ea typeface="Dela Gothic One" pitchFamily="34" charset="-122"/>
                <a:cs typeface="Dela Gothic One" pitchFamily="34" charset="-120"/>
              </a:rPr>
              <a:t>Prompt Ensembling</a:t>
            </a:r>
            <a:endParaRPr lang="en-US" sz="4350" dirty="0"/>
          </a:p>
        </p:txBody>
      </p:sp>
      <p:sp>
        <p:nvSpPr>
          <p:cNvPr id="4" name="Shape 1"/>
          <p:cNvSpPr/>
          <p:nvPr/>
        </p:nvSpPr>
        <p:spPr>
          <a:xfrm>
            <a:off x="738426" y="4465677"/>
            <a:ext cx="474702" cy="474702"/>
          </a:xfrm>
          <a:prstGeom prst="roundRect">
            <a:avLst>
              <a:gd name="adj" fmla="val 18668"/>
            </a:avLst>
          </a:prstGeom>
          <a:solidFill>
            <a:srgbClr val="740B0B"/>
          </a:solidFill>
          <a:ln w="7620">
            <a:solidFill>
              <a:srgbClr val="8D2424"/>
            </a:solidFill>
            <a:prstDash val="solid"/>
          </a:ln>
        </p:spPr>
      </p:sp>
      <p:sp>
        <p:nvSpPr>
          <p:cNvPr id="5" name="Text 2"/>
          <p:cNvSpPr/>
          <p:nvPr/>
        </p:nvSpPr>
        <p:spPr>
          <a:xfrm>
            <a:off x="877729" y="4536400"/>
            <a:ext cx="195977" cy="333137"/>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1</a:t>
            </a:r>
            <a:endParaRPr lang="en-US" sz="2600" dirty="0"/>
          </a:p>
        </p:txBody>
      </p:sp>
      <p:sp>
        <p:nvSpPr>
          <p:cNvPr id="6" name="Text 3"/>
          <p:cNvSpPr/>
          <p:nvPr/>
        </p:nvSpPr>
        <p:spPr>
          <a:xfrm>
            <a:off x="1424107" y="4465677"/>
            <a:ext cx="3558183" cy="694134"/>
          </a:xfrm>
          <a:prstGeom prst="rect">
            <a:avLst/>
          </a:prstGeom>
          <a:noFill/>
          <a:ln/>
        </p:spPr>
        <p:txBody>
          <a:bodyPr wrap="squar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Combining Multiple Prompts</a:t>
            </a:r>
            <a:endParaRPr lang="en-US" sz="2150" dirty="0"/>
          </a:p>
        </p:txBody>
      </p:sp>
      <p:sp>
        <p:nvSpPr>
          <p:cNvPr id="7" name="Text 4"/>
          <p:cNvSpPr/>
          <p:nvPr/>
        </p:nvSpPr>
        <p:spPr>
          <a:xfrm>
            <a:off x="1424107" y="5286375"/>
            <a:ext cx="3558183" cy="2025253"/>
          </a:xfrm>
          <a:prstGeom prst="rect">
            <a:avLst/>
          </a:prstGeom>
          <a:noFill/>
          <a:ln/>
        </p:spPr>
        <p:txBody>
          <a:bodyPr wrap="square" lIns="0" tIns="0" rIns="0" bIns="0" rtlCol="0" anchor="t"/>
          <a:lstStyle/>
          <a:p>
            <a:pPr marL="0" indent="0">
              <a:lnSpc>
                <a:spcPts val="2650"/>
              </a:lnSpc>
              <a:buNone/>
            </a:pPr>
            <a:r>
              <a:rPr lang="en-US" sz="1650" dirty="0">
                <a:solidFill>
                  <a:srgbClr val="FFE5E5"/>
                </a:solidFill>
                <a:latin typeface="DM Sans" pitchFamily="34" charset="0"/>
                <a:ea typeface="DM Sans" pitchFamily="34" charset="-122"/>
                <a:cs typeface="DM Sans" pitchFamily="34" charset="-120"/>
              </a:rPr>
              <a:t>Prompt ensembling involves the use of multiple prompts, each with its own unique instruction, context, and examples, to generate a more comprehensive and robust output from the AI system.</a:t>
            </a:r>
            <a:endParaRPr lang="en-US" sz="1650" dirty="0"/>
          </a:p>
        </p:txBody>
      </p:sp>
      <p:sp>
        <p:nvSpPr>
          <p:cNvPr id="8" name="Shape 5"/>
          <p:cNvSpPr/>
          <p:nvPr/>
        </p:nvSpPr>
        <p:spPr>
          <a:xfrm>
            <a:off x="5193268" y="4465677"/>
            <a:ext cx="474702" cy="474702"/>
          </a:xfrm>
          <a:prstGeom prst="roundRect">
            <a:avLst>
              <a:gd name="adj" fmla="val 18668"/>
            </a:avLst>
          </a:prstGeom>
          <a:solidFill>
            <a:srgbClr val="740B0B"/>
          </a:solidFill>
          <a:ln w="7620">
            <a:solidFill>
              <a:srgbClr val="8D2424"/>
            </a:solidFill>
            <a:prstDash val="solid"/>
          </a:ln>
        </p:spPr>
      </p:sp>
      <p:sp>
        <p:nvSpPr>
          <p:cNvPr id="9" name="Text 6"/>
          <p:cNvSpPr/>
          <p:nvPr/>
        </p:nvSpPr>
        <p:spPr>
          <a:xfrm>
            <a:off x="5291495" y="4536400"/>
            <a:ext cx="278249" cy="333137"/>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2</a:t>
            </a:r>
            <a:endParaRPr lang="en-US" sz="2600" dirty="0"/>
          </a:p>
        </p:txBody>
      </p:sp>
      <p:sp>
        <p:nvSpPr>
          <p:cNvPr id="10" name="Text 7"/>
          <p:cNvSpPr/>
          <p:nvPr/>
        </p:nvSpPr>
        <p:spPr>
          <a:xfrm>
            <a:off x="5878949" y="4465677"/>
            <a:ext cx="3558183" cy="694134"/>
          </a:xfrm>
          <a:prstGeom prst="rect">
            <a:avLst/>
          </a:prstGeom>
          <a:noFill/>
          <a:ln/>
        </p:spPr>
        <p:txBody>
          <a:bodyPr wrap="squar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Leveraging Diverse Perspectives</a:t>
            </a:r>
            <a:endParaRPr lang="en-US" sz="2150" dirty="0"/>
          </a:p>
        </p:txBody>
      </p:sp>
      <p:sp>
        <p:nvSpPr>
          <p:cNvPr id="11" name="Text 8"/>
          <p:cNvSpPr/>
          <p:nvPr/>
        </p:nvSpPr>
        <p:spPr>
          <a:xfrm>
            <a:off x="5878949" y="5286375"/>
            <a:ext cx="3558183" cy="2362795"/>
          </a:xfrm>
          <a:prstGeom prst="rect">
            <a:avLst/>
          </a:prstGeom>
          <a:noFill/>
          <a:ln/>
        </p:spPr>
        <p:txBody>
          <a:bodyPr wrap="square" lIns="0" tIns="0" rIns="0" bIns="0" rtlCol="0" anchor="t"/>
          <a:lstStyle/>
          <a:p>
            <a:pPr marL="0" indent="0">
              <a:lnSpc>
                <a:spcPts val="2650"/>
              </a:lnSpc>
              <a:buNone/>
            </a:pPr>
            <a:r>
              <a:rPr lang="en-US" sz="1650" dirty="0">
                <a:solidFill>
                  <a:srgbClr val="FFE5E5"/>
                </a:solidFill>
                <a:latin typeface="DM Sans" pitchFamily="34" charset="0"/>
                <a:ea typeface="DM Sans" pitchFamily="34" charset="-122"/>
                <a:cs typeface="DM Sans" pitchFamily="34" charset="-120"/>
              </a:rPr>
              <a:t>By combining prompts with different approaches, prompt engineers can leverage diverse perspectives and techniques to create more well-rounded and effective responses from the AI system.</a:t>
            </a:r>
            <a:endParaRPr lang="en-US" sz="1650" dirty="0"/>
          </a:p>
        </p:txBody>
      </p:sp>
      <p:sp>
        <p:nvSpPr>
          <p:cNvPr id="12" name="Shape 9"/>
          <p:cNvSpPr/>
          <p:nvPr/>
        </p:nvSpPr>
        <p:spPr>
          <a:xfrm>
            <a:off x="9648111" y="4465677"/>
            <a:ext cx="474702" cy="474702"/>
          </a:xfrm>
          <a:prstGeom prst="roundRect">
            <a:avLst>
              <a:gd name="adj" fmla="val 18668"/>
            </a:avLst>
          </a:prstGeom>
          <a:solidFill>
            <a:srgbClr val="740B0B"/>
          </a:solidFill>
          <a:ln w="7620">
            <a:solidFill>
              <a:srgbClr val="8D2424"/>
            </a:solidFill>
            <a:prstDash val="solid"/>
          </a:ln>
        </p:spPr>
      </p:sp>
      <p:sp>
        <p:nvSpPr>
          <p:cNvPr id="13" name="Text 10"/>
          <p:cNvSpPr/>
          <p:nvPr/>
        </p:nvSpPr>
        <p:spPr>
          <a:xfrm>
            <a:off x="9738598" y="4536400"/>
            <a:ext cx="293608" cy="333137"/>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3</a:t>
            </a:r>
            <a:endParaRPr lang="en-US" sz="2600" dirty="0"/>
          </a:p>
        </p:txBody>
      </p:sp>
      <p:sp>
        <p:nvSpPr>
          <p:cNvPr id="14" name="Text 11"/>
          <p:cNvSpPr/>
          <p:nvPr/>
        </p:nvSpPr>
        <p:spPr>
          <a:xfrm>
            <a:off x="10333792" y="4465677"/>
            <a:ext cx="3558183" cy="694134"/>
          </a:xfrm>
          <a:prstGeom prst="rect">
            <a:avLst/>
          </a:prstGeom>
          <a:noFill/>
          <a:ln/>
        </p:spPr>
        <p:txBody>
          <a:bodyPr wrap="square" lIns="0" tIns="0" rIns="0" bIns="0" rtlCol="0" anchor="t"/>
          <a:lstStyle/>
          <a:p>
            <a:pPr marL="0" indent="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Improving Reliability and Consistency</a:t>
            </a:r>
            <a:endParaRPr lang="en-US" sz="2150" dirty="0"/>
          </a:p>
        </p:txBody>
      </p:sp>
      <p:sp>
        <p:nvSpPr>
          <p:cNvPr id="15" name="Text 12"/>
          <p:cNvSpPr/>
          <p:nvPr/>
        </p:nvSpPr>
        <p:spPr>
          <a:xfrm>
            <a:off x="10333792" y="5286375"/>
            <a:ext cx="3558183" cy="2025253"/>
          </a:xfrm>
          <a:prstGeom prst="rect">
            <a:avLst/>
          </a:prstGeom>
          <a:noFill/>
          <a:ln/>
        </p:spPr>
        <p:txBody>
          <a:bodyPr wrap="square" lIns="0" tIns="0" rIns="0" bIns="0" rtlCol="0" anchor="t"/>
          <a:lstStyle/>
          <a:p>
            <a:pPr marL="0" indent="0">
              <a:lnSpc>
                <a:spcPts val="2650"/>
              </a:lnSpc>
              <a:buNone/>
            </a:pPr>
            <a:r>
              <a:rPr lang="en-US" sz="1650" dirty="0">
                <a:solidFill>
                  <a:srgbClr val="FFE5E5"/>
                </a:solidFill>
                <a:latin typeface="DM Sans" pitchFamily="34" charset="0"/>
                <a:ea typeface="DM Sans" pitchFamily="34" charset="-122"/>
                <a:cs typeface="DM Sans" pitchFamily="34" charset="-120"/>
              </a:rPr>
              <a:t>Prompt ensembling can also help improve the reliability and consistency of the AI's outputs, as the ensemble of prompts can help mitigate the potential biases or limitations of any single prompt.</a:t>
            </a:r>
            <a:endParaRPr lang="en-US" sz="1650" dirty="0"/>
          </a:p>
        </p:txBody>
      </p:sp>
      <p:pic>
        <p:nvPicPr>
          <p:cNvPr id="17" name="Picture 16">
            <a:extLst>
              <a:ext uri="{FF2B5EF4-FFF2-40B4-BE49-F238E27FC236}">
                <a16:creationId xmlns:a16="http://schemas.microsoft.com/office/drawing/2014/main" id="{23E7BAEE-B5AB-94A2-90EE-E5D0D596411C}"/>
              </a:ext>
            </a:extLst>
          </p:cNvPr>
          <p:cNvPicPr>
            <a:picLocks noChangeAspect="1"/>
          </p:cNvPicPr>
          <p:nvPr/>
        </p:nvPicPr>
        <p:blipFill>
          <a:blip r:embed="rId4"/>
          <a:stretch>
            <a:fillRect/>
          </a:stretch>
        </p:blipFill>
        <p:spPr>
          <a:xfrm>
            <a:off x="12768146" y="7769818"/>
            <a:ext cx="1862254" cy="362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26889"/>
            <a:ext cx="7627382" cy="2138124"/>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Understanding the Fundamentals of Prompts</a:t>
            </a:r>
            <a:endParaRPr lang="en-US" sz="4450" dirty="0"/>
          </a:p>
        </p:txBody>
      </p:sp>
      <p:sp>
        <p:nvSpPr>
          <p:cNvPr id="4" name="Shape 1"/>
          <p:cNvSpPr/>
          <p:nvPr/>
        </p:nvSpPr>
        <p:spPr>
          <a:xfrm>
            <a:off x="758309" y="3533656"/>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901422" y="3606284"/>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3533656"/>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Prompt Structure</a:t>
            </a:r>
            <a:endParaRPr lang="en-US" sz="2200" dirty="0"/>
          </a:p>
        </p:txBody>
      </p:sp>
      <p:sp>
        <p:nvSpPr>
          <p:cNvPr id="7" name="Text 4"/>
          <p:cNvSpPr/>
          <p:nvPr/>
        </p:nvSpPr>
        <p:spPr>
          <a:xfrm>
            <a:off x="1462326" y="4376023"/>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Crafting prompts with a clear and logical structure is crucial for achieving the intended results.</a:t>
            </a:r>
            <a:endParaRPr lang="en-US" sz="1700" dirty="0"/>
          </a:p>
        </p:txBody>
      </p:sp>
      <p:sp>
        <p:nvSpPr>
          <p:cNvPr id="8" name="Shape 5"/>
          <p:cNvSpPr/>
          <p:nvPr/>
        </p:nvSpPr>
        <p:spPr>
          <a:xfrm>
            <a:off x="4680347" y="3533656"/>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4781193" y="3606284"/>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3533656"/>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Prompt Components</a:t>
            </a:r>
            <a:endParaRPr lang="en-US" sz="2200" dirty="0"/>
          </a:p>
        </p:txBody>
      </p:sp>
      <p:sp>
        <p:nvSpPr>
          <p:cNvPr id="11" name="Text 8"/>
          <p:cNvSpPr/>
          <p:nvPr/>
        </p:nvSpPr>
        <p:spPr>
          <a:xfrm>
            <a:off x="5384363" y="4376023"/>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Identifying the key elements of a prompt, such as the task, context, and desired output, is essential.</a:t>
            </a:r>
            <a:endParaRPr lang="en-US" sz="1700" dirty="0"/>
          </a:p>
        </p:txBody>
      </p:sp>
      <p:sp>
        <p:nvSpPr>
          <p:cNvPr id="12" name="Shape 9"/>
          <p:cNvSpPr/>
          <p:nvPr/>
        </p:nvSpPr>
        <p:spPr>
          <a:xfrm>
            <a:off x="758309" y="6223159"/>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51297" y="6295787"/>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6223159"/>
            <a:ext cx="3831788"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Prompt Customization</a:t>
            </a:r>
            <a:endParaRPr lang="en-US" sz="2200" dirty="0"/>
          </a:p>
        </p:txBody>
      </p:sp>
      <p:sp>
        <p:nvSpPr>
          <p:cNvPr id="15" name="Text 12"/>
          <p:cNvSpPr/>
          <p:nvPr/>
        </p:nvSpPr>
        <p:spPr>
          <a:xfrm>
            <a:off x="1462326" y="6709291"/>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Tailoring prompts to specific use cases and language models can significantly improve their effectiveness.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410420"/>
            <a:ext cx="9149715"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Crafting Effective Prompts</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Clarity</a:t>
            </a:r>
            <a:endParaRPr lang="en-US" sz="2200" dirty="0"/>
          </a:p>
        </p:txBody>
      </p:sp>
      <p:sp>
        <p:nvSpPr>
          <p:cNvPr id="4" name="Text 2"/>
          <p:cNvSpPr/>
          <p:nvPr/>
        </p:nvSpPr>
        <p:spPr>
          <a:xfrm>
            <a:off x="758309"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Prompts should be concise, unambiguous, and easy to understand for both humans and machines.</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Specificity</a:t>
            </a:r>
            <a:endParaRPr lang="en-US" sz="2200" dirty="0"/>
          </a:p>
        </p:txBody>
      </p:sp>
      <p:sp>
        <p:nvSpPr>
          <p:cNvPr id="6" name="Text 4"/>
          <p:cNvSpPr/>
          <p:nvPr/>
        </p:nvSpPr>
        <p:spPr>
          <a:xfrm>
            <a:off x="5312926"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Prompts that provide detailed instructions and context tend to yield more accurate and relevant responses.</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Creativity</a:t>
            </a:r>
            <a:endParaRPr lang="en-US" sz="2200" dirty="0"/>
          </a:p>
        </p:txBody>
      </p:sp>
      <p:sp>
        <p:nvSpPr>
          <p:cNvPr id="8" name="Text 6"/>
          <p:cNvSpPr/>
          <p:nvPr/>
        </p:nvSpPr>
        <p:spPr>
          <a:xfrm>
            <a:off x="9867543"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Innovative and thought-provoking prompts can inspire more unique and imaginative responses from language models.</a:t>
            </a:r>
            <a:endParaRPr lang="en-US" sz="1700" dirty="0"/>
          </a:p>
        </p:txBody>
      </p:sp>
      <p:pic>
        <p:nvPicPr>
          <p:cNvPr id="10" name="Picture 9">
            <a:extLst>
              <a:ext uri="{FF2B5EF4-FFF2-40B4-BE49-F238E27FC236}">
                <a16:creationId xmlns:a16="http://schemas.microsoft.com/office/drawing/2014/main" id="{13B5B090-C35F-F31F-40B8-8DE9FC4780C8}"/>
              </a:ext>
            </a:extLst>
          </p:cNvPr>
          <p:cNvPicPr>
            <a:picLocks noChangeAspect="1"/>
          </p:cNvPicPr>
          <p:nvPr/>
        </p:nvPicPr>
        <p:blipFill>
          <a:blip r:embed="rId3"/>
          <a:stretch>
            <a:fillRect/>
          </a:stretch>
        </p:blipFill>
        <p:spPr>
          <a:xfrm>
            <a:off x="12718256" y="7726839"/>
            <a:ext cx="1912144" cy="3810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825"/>
          </a:xfrm>
          <a:prstGeom prst="rect">
            <a:avLst/>
          </a:prstGeom>
        </p:spPr>
      </p:pic>
      <p:sp>
        <p:nvSpPr>
          <p:cNvPr id="3" name="Text 0"/>
          <p:cNvSpPr/>
          <p:nvPr/>
        </p:nvSpPr>
        <p:spPr>
          <a:xfrm>
            <a:off x="674727" y="2941201"/>
            <a:ext cx="10866001" cy="634127"/>
          </a:xfrm>
          <a:prstGeom prst="rect">
            <a:avLst/>
          </a:prstGeom>
          <a:noFill/>
          <a:ln/>
        </p:spPr>
        <p:txBody>
          <a:bodyPr wrap="none" lIns="0" tIns="0" rIns="0" bIns="0" rtlCol="0" anchor="t"/>
          <a:lstStyle/>
          <a:p>
            <a:pPr marL="0" indent="0">
              <a:lnSpc>
                <a:spcPts val="4950"/>
              </a:lnSpc>
              <a:buNone/>
            </a:pPr>
            <a:r>
              <a:rPr lang="en-US" sz="3950" dirty="0">
                <a:solidFill>
                  <a:srgbClr val="FAEBEB"/>
                </a:solidFill>
                <a:latin typeface="Dela Gothic One" pitchFamily="34" charset="0"/>
                <a:ea typeface="Dela Gothic One" pitchFamily="34" charset="-122"/>
                <a:cs typeface="Dela Gothic One" pitchFamily="34" charset="-120"/>
              </a:rPr>
              <a:t>Techniques for Prompt Optimization</a:t>
            </a:r>
            <a:endParaRPr lang="en-US" sz="3950" dirty="0"/>
          </a:p>
        </p:txBody>
      </p:sp>
      <p:sp>
        <p:nvSpPr>
          <p:cNvPr id="4" name="Shape 1"/>
          <p:cNvSpPr/>
          <p:nvPr/>
        </p:nvSpPr>
        <p:spPr>
          <a:xfrm>
            <a:off x="674727" y="5781318"/>
            <a:ext cx="13280946" cy="22860"/>
          </a:xfrm>
          <a:prstGeom prst="roundRect">
            <a:avLst>
              <a:gd name="adj" fmla="val 354211"/>
            </a:avLst>
          </a:prstGeom>
          <a:solidFill>
            <a:srgbClr val="8D2424"/>
          </a:solidFill>
          <a:ln/>
        </p:spPr>
      </p:sp>
      <p:sp>
        <p:nvSpPr>
          <p:cNvPr id="5" name="Shape 2"/>
          <p:cNvSpPr/>
          <p:nvPr/>
        </p:nvSpPr>
        <p:spPr>
          <a:xfrm>
            <a:off x="3935135" y="5106650"/>
            <a:ext cx="22860" cy="674727"/>
          </a:xfrm>
          <a:prstGeom prst="roundRect">
            <a:avLst>
              <a:gd name="adj" fmla="val 354211"/>
            </a:avLst>
          </a:prstGeom>
          <a:solidFill>
            <a:srgbClr val="8D2424"/>
          </a:solidFill>
          <a:ln/>
        </p:spPr>
      </p:sp>
      <p:sp>
        <p:nvSpPr>
          <p:cNvPr id="6" name="Shape 3"/>
          <p:cNvSpPr/>
          <p:nvPr/>
        </p:nvSpPr>
        <p:spPr>
          <a:xfrm>
            <a:off x="3729752" y="5564445"/>
            <a:ext cx="433745" cy="433745"/>
          </a:xfrm>
          <a:prstGeom prst="roundRect">
            <a:avLst>
              <a:gd name="adj" fmla="val 18668"/>
            </a:avLst>
          </a:prstGeom>
          <a:solidFill>
            <a:srgbClr val="740B0B"/>
          </a:solidFill>
          <a:ln w="7620">
            <a:solidFill>
              <a:srgbClr val="8D2424"/>
            </a:solidFill>
            <a:prstDash val="solid"/>
          </a:ln>
        </p:spPr>
      </p:sp>
      <p:sp>
        <p:nvSpPr>
          <p:cNvPr id="7" name="Text 4"/>
          <p:cNvSpPr/>
          <p:nvPr/>
        </p:nvSpPr>
        <p:spPr>
          <a:xfrm>
            <a:off x="3857149" y="5629096"/>
            <a:ext cx="178951" cy="304443"/>
          </a:xfrm>
          <a:prstGeom prst="rect">
            <a:avLst/>
          </a:prstGeom>
          <a:noFill/>
          <a:ln/>
        </p:spPr>
        <p:txBody>
          <a:bodyPr wrap="none" lIns="0" tIns="0" rIns="0" bIns="0" rtlCol="0" anchor="t"/>
          <a:lstStyle/>
          <a:p>
            <a:pPr marL="0" indent="0" algn="ctr">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8" name="Text 5"/>
          <p:cNvSpPr/>
          <p:nvPr/>
        </p:nvSpPr>
        <p:spPr>
          <a:xfrm>
            <a:off x="2678430" y="3864412"/>
            <a:ext cx="2536627" cy="317063"/>
          </a:xfrm>
          <a:prstGeom prst="rect">
            <a:avLst/>
          </a:prstGeom>
          <a:noFill/>
          <a:ln/>
        </p:spPr>
        <p:txBody>
          <a:bodyPr wrap="none" lIns="0" tIns="0" rIns="0" bIns="0" rtlCol="0" anchor="t"/>
          <a:lstStyle/>
          <a:p>
            <a:pPr marL="0" indent="0" algn="ctr">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Testing</a:t>
            </a:r>
            <a:endParaRPr lang="en-US" sz="1950" dirty="0"/>
          </a:p>
        </p:txBody>
      </p:sp>
      <p:sp>
        <p:nvSpPr>
          <p:cNvPr id="9" name="Text 6"/>
          <p:cNvSpPr/>
          <p:nvPr/>
        </p:nvSpPr>
        <p:spPr>
          <a:xfrm>
            <a:off x="867489" y="4297085"/>
            <a:ext cx="6158508" cy="616744"/>
          </a:xfrm>
          <a:prstGeom prst="rect">
            <a:avLst/>
          </a:prstGeom>
          <a:noFill/>
          <a:ln/>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Iteratively testing and refining prompts to assess their performance and make improvements.</a:t>
            </a:r>
            <a:endParaRPr lang="en-US" sz="1500" dirty="0"/>
          </a:p>
        </p:txBody>
      </p:sp>
      <p:sp>
        <p:nvSpPr>
          <p:cNvPr id="10" name="Shape 7"/>
          <p:cNvSpPr/>
          <p:nvPr/>
        </p:nvSpPr>
        <p:spPr>
          <a:xfrm>
            <a:off x="7303532" y="5781258"/>
            <a:ext cx="22860" cy="674727"/>
          </a:xfrm>
          <a:prstGeom prst="roundRect">
            <a:avLst>
              <a:gd name="adj" fmla="val 354211"/>
            </a:avLst>
          </a:prstGeom>
          <a:solidFill>
            <a:srgbClr val="8D2424"/>
          </a:solidFill>
          <a:ln/>
        </p:spPr>
      </p:sp>
      <p:sp>
        <p:nvSpPr>
          <p:cNvPr id="11" name="Shape 8"/>
          <p:cNvSpPr/>
          <p:nvPr/>
        </p:nvSpPr>
        <p:spPr>
          <a:xfrm>
            <a:off x="7098149" y="5564445"/>
            <a:ext cx="433745" cy="433745"/>
          </a:xfrm>
          <a:prstGeom prst="roundRect">
            <a:avLst>
              <a:gd name="adj" fmla="val 18668"/>
            </a:avLst>
          </a:prstGeom>
          <a:solidFill>
            <a:srgbClr val="740B0B"/>
          </a:solidFill>
          <a:ln w="7620">
            <a:solidFill>
              <a:srgbClr val="8D2424"/>
            </a:solidFill>
            <a:prstDash val="solid"/>
          </a:ln>
        </p:spPr>
      </p:sp>
      <p:sp>
        <p:nvSpPr>
          <p:cNvPr id="12" name="Text 9"/>
          <p:cNvSpPr/>
          <p:nvPr/>
        </p:nvSpPr>
        <p:spPr>
          <a:xfrm>
            <a:off x="7187922" y="5629096"/>
            <a:ext cx="254198" cy="304443"/>
          </a:xfrm>
          <a:prstGeom prst="rect">
            <a:avLst/>
          </a:prstGeom>
          <a:noFill/>
          <a:ln/>
        </p:spPr>
        <p:txBody>
          <a:bodyPr wrap="none" lIns="0" tIns="0" rIns="0" bIns="0" rtlCol="0" anchor="t"/>
          <a:lstStyle/>
          <a:p>
            <a:pPr marL="0" indent="0" algn="ctr">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3" name="Text 10"/>
          <p:cNvSpPr/>
          <p:nvPr/>
        </p:nvSpPr>
        <p:spPr>
          <a:xfrm>
            <a:off x="6046827" y="6648807"/>
            <a:ext cx="2536627" cy="317063"/>
          </a:xfrm>
          <a:prstGeom prst="rect">
            <a:avLst/>
          </a:prstGeom>
          <a:noFill/>
          <a:ln/>
        </p:spPr>
        <p:txBody>
          <a:bodyPr wrap="none" lIns="0" tIns="0" rIns="0" bIns="0" rtlCol="0" anchor="t"/>
          <a:lstStyle/>
          <a:p>
            <a:pPr marL="0" indent="0" algn="ctr">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Prompt Tuning</a:t>
            </a:r>
            <a:endParaRPr lang="en-US" sz="1950" dirty="0"/>
          </a:p>
        </p:txBody>
      </p:sp>
      <p:sp>
        <p:nvSpPr>
          <p:cNvPr id="14" name="Text 11"/>
          <p:cNvSpPr/>
          <p:nvPr/>
        </p:nvSpPr>
        <p:spPr>
          <a:xfrm>
            <a:off x="4235887" y="7081480"/>
            <a:ext cx="6158508" cy="616744"/>
          </a:xfrm>
          <a:prstGeom prst="rect">
            <a:avLst/>
          </a:prstGeom>
          <a:noFill/>
          <a:ln/>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Adjusting prompt parameters, such as tone, length, and level of detail, to optimize for specific use cases.</a:t>
            </a:r>
            <a:endParaRPr lang="en-US" sz="1500" dirty="0"/>
          </a:p>
        </p:txBody>
      </p:sp>
      <p:sp>
        <p:nvSpPr>
          <p:cNvPr id="15" name="Shape 12"/>
          <p:cNvSpPr/>
          <p:nvPr/>
        </p:nvSpPr>
        <p:spPr>
          <a:xfrm>
            <a:off x="10672048" y="5106650"/>
            <a:ext cx="22860" cy="674727"/>
          </a:xfrm>
          <a:prstGeom prst="roundRect">
            <a:avLst>
              <a:gd name="adj" fmla="val 354211"/>
            </a:avLst>
          </a:prstGeom>
          <a:solidFill>
            <a:srgbClr val="8D2424"/>
          </a:solidFill>
          <a:ln/>
        </p:spPr>
      </p:sp>
      <p:sp>
        <p:nvSpPr>
          <p:cNvPr id="16" name="Shape 13"/>
          <p:cNvSpPr/>
          <p:nvPr/>
        </p:nvSpPr>
        <p:spPr>
          <a:xfrm>
            <a:off x="10466665" y="5564445"/>
            <a:ext cx="433745" cy="433745"/>
          </a:xfrm>
          <a:prstGeom prst="roundRect">
            <a:avLst>
              <a:gd name="adj" fmla="val 18668"/>
            </a:avLst>
          </a:prstGeom>
          <a:solidFill>
            <a:srgbClr val="740B0B"/>
          </a:solidFill>
          <a:ln w="7620">
            <a:solidFill>
              <a:srgbClr val="8D2424"/>
            </a:solidFill>
            <a:prstDash val="solid"/>
          </a:ln>
        </p:spPr>
      </p:sp>
      <p:sp>
        <p:nvSpPr>
          <p:cNvPr id="17" name="Text 14"/>
          <p:cNvSpPr/>
          <p:nvPr/>
        </p:nvSpPr>
        <p:spPr>
          <a:xfrm>
            <a:off x="10549414" y="5629096"/>
            <a:ext cx="268129" cy="304443"/>
          </a:xfrm>
          <a:prstGeom prst="rect">
            <a:avLst/>
          </a:prstGeom>
          <a:noFill/>
          <a:ln/>
        </p:spPr>
        <p:txBody>
          <a:bodyPr wrap="none" lIns="0" tIns="0" rIns="0" bIns="0" rtlCol="0" anchor="t"/>
          <a:lstStyle/>
          <a:p>
            <a:pPr marL="0" indent="0" algn="ctr">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8" name="Text 15"/>
          <p:cNvSpPr/>
          <p:nvPr/>
        </p:nvSpPr>
        <p:spPr>
          <a:xfrm>
            <a:off x="9205317" y="3864412"/>
            <a:ext cx="2956560" cy="317063"/>
          </a:xfrm>
          <a:prstGeom prst="rect">
            <a:avLst/>
          </a:prstGeom>
          <a:noFill/>
          <a:ln/>
        </p:spPr>
        <p:txBody>
          <a:bodyPr wrap="none" lIns="0" tIns="0" rIns="0" bIns="0" rtlCol="0" anchor="t"/>
          <a:lstStyle/>
          <a:p>
            <a:pPr marL="0" indent="0" algn="ctr">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Prompt Ensembling</a:t>
            </a:r>
            <a:endParaRPr lang="en-US" sz="1950" dirty="0"/>
          </a:p>
        </p:txBody>
      </p:sp>
      <p:sp>
        <p:nvSpPr>
          <p:cNvPr id="19" name="Text 16"/>
          <p:cNvSpPr/>
          <p:nvPr/>
        </p:nvSpPr>
        <p:spPr>
          <a:xfrm>
            <a:off x="7604284" y="4297085"/>
            <a:ext cx="6158627" cy="616744"/>
          </a:xfrm>
          <a:prstGeom prst="rect">
            <a:avLst/>
          </a:prstGeom>
          <a:noFill/>
          <a:ln/>
        </p:spPr>
        <p:txBody>
          <a:bodyPr wrap="squar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Combining multiple prompts to leverage their strengths and mitigate their individual weaknesses.</a:t>
            </a:r>
            <a:endParaRPr lang="en-US" sz="1500" dirty="0"/>
          </a:p>
        </p:txBody>
      </p:sp>
      <p:pic>
        <p:nvPicPr>
          <p:cNvPr id="21" name="Picture 20">
            <a:extLst>
              <a:ext uri="{FF2B5EF4-FFF2-40B4-BE49-F238E27FC236}">
                <a16:creationId xmlns:a16="http://schemas.microsoft.com/office/drawing/2014/main" id="{2F96F962-2D6E-F791-8C3C-9475A9BB7F3C}"/>
              </a:ext>
            </a:extLst>
          </p:cNvPr>
          <p:cNvPicPr>
            <a:picLocks noChangeAspect="1"/>
          </p:cNvPicPr>
          <p:nvPr/>
        </p:nvPicPr>
        <p:blipFill>
          <a:blip r:embed="rId4"/>
          <a:stretch>
            <a:fillRect/>
          </a:stretch>
        </p:blipFill>
        <p:spPr>
          <a:xfrm>
            <a:off x="12835054" y="7742829"/>
            <a:ext cx="1795346" cy="381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09982"/>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Prompt Engineering for Content Creation</a:t>
            </a:r>
            <a:endParaRPr lang="en-US" sz="4450" dirty="0"/>
          </a:p>
        </p:txBody>
      </p:sp>
      <p:sp>
        <p:nvSpPr>
          <p:cNvPr id="4" name="Shape 1"/>
          <p:cNvSpPr/>
          <p:nvPr/>
        </p:nvSpPr>
        <p:spPr>
          <a:xfrm>
            <a:off x="758309" y="2560320"/>
            <a:ext cx="3705463" cy="2321362"/>
          </a:xfrm>
          <a:prstGeom prst="roundRect">
            <a:avLst>
              <a:gd name="adj" fmla="val 3920"/>
            </a:avLst>
          </a:prstGeom>
          <a:solidFill>
            <a:srgbClr val="740B0B"/>
          </a:solidFill>
          <a:ln w="7620">
            <a:solidFill>
              <a:srgbClr val="8D2424"/>
            </a:solidFill>
            <a:prstDash val="solid"/>
          </a:ln>
        </p:spPr>
      </p:sp>
      <p:sp>
        <p:nvSpPr>
          <p:cNvPr id="5" name="Text 2"/>
          <p:cNvSpPr/>
          <p:nvPr/>
        </p:nvSpPr>
        <p:spPr>
          <a:xfrm>
            <a:off x="982504" y="278451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Ideation</a:t>
            </a:r>
            <a:endParaRPr lang="en-US" sz="2200" dirty="0"/>
          </a:p>
        </p:txBody>
      </p:sp>
      <p:sp>
        <p:nvSpPr>
          <p:cNvPr id="6" name="Text 3"/>
          <p:cNvSpPr/>
          <p:nvPr/>
        </p:nvSpPr>
        <p:spPr>
          <a:xfrm>
            <a:off x="982504" y="3270647"/>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Generating unique and compelling ideas for content using prompt-driven brainstorming techniques.</a:t>
            </a:r>
            <a:endParaRPr lang="en-US" sz="1700" dirty="0"/>
          </a:p>
        </p:txBody>
      </p:sp>
      <p:sp>
        <p:nvSpPr>
          <p:cNvPr id="7" name="Shape 4"/>
          <p:cNvSpPr/>
          <p:nvPr/>
        </p:nvSpPr>
        <p:spPr>
          <a:xfrm>
            <a:off x="4680347" y="2560320"/>
            <a:ext cx="3705463" cy="2321362"/>
          </a:xfrm>
          <a:prstGeom prst="roundRect">
            <a:avLst>
              <a:gd name="adj" fmla="val 3920"/>
            </a:avLst>
          </a:prstGeom>
          <a:solidFill>
            <a:srgbClr val="740B0B"/>
          </a:solidFill>
          <a:ln w="7620">
            <a:solidFill>
              <a:srgbClr val="8D2424"/>
            </a:solidFill>
            <a:prstDash val="solid"/>
          </a:ln>
        </p:spPr>
      </p:sp>
      <p:sp>
        <p:nvSpPr>
          <p:cNvPr id="8" name="Text 5"/>
          <p:cNvSpPr/>
          <p:nvPr/>
        </p:nvSpPr>
        <p:spPr>
          <a:xfrm>
            <a:off x="4904542" y="278451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Storytelling</a:t>
            </a:r>
            <a:endParaRPr lang="en-US" sz="2200" dirty="0"/>
          </a:p>
        </p:txBody>
      </p:sp>
      <p:sp>
        <p:nvSpPr>
          <p:cNvPr id="9" name="Text 6"/>
          <p:cNvSpPr/>
          <p:nvPr/>
        </p:nvSpPr>
        <p:spPr>
          <a:xfrm>
            <a:off x="4904542" y="3270647"/>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Crafting engaging narratives and captivating story arcs through the strategic use of prompts.</a:t>
            </a:r>
            <a:endParaRPr lang="en-US" sz="1700" dirty="0"/>
          </a:p>
        </p:txBody>
      </p:sp>
      <p:sp>
        <p:nvSpPr>
          <p:cNvPr id="10" name="Shape 7"/>
          <p:cNvSpPr/>
          <p:nvPr/>
        </p:nvSpPr>
        <p:spPr>
          <a:xfrm>
            <a:off x="758309" y="5098256"/>
            <a:ext cx="3705463" cy="2321362"/>
          </a:xfrm>
          <a:prstGeom prst="roundRect">
            <a:avLst>
              <a:gd name="adj" fmla="val 3920"/>
            </a:avLst>
          </a:prstGeom>
          <a:solidFill>
            <a:srgbClr val="740B0B"/>
          </a:solidFill>
          <a:ln w="7620">
            <a:solidFill>
              <a:srgbClr val="8D2424"/>
            </a:solidFill>
            <a:prstDash val="solid"/>
          </a:ln>
        </p:spPr>
      </p:sp>
      <p:sp>
        <p:nvSpPr>
          <p:cNvPr id="11" name="Text 8"/>
          <p:cNvSpPr/>
          <p:nvPr/>
        </p:nvSpPr>
        <p:spPr>
          <a:xfrm>
            <a:off x="982504" y="5322451"/>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Personalization</a:t>
            </a:r>
            <a:endParaRPr lang="en-US" sz="2200" dirty="0"/>
          </a:p>
        </p:txBody>
      </p:sp>
      <p:sp>
        <p:nvSpPr>
          <p:cNvPr id="12" name="Text 9"/>
          <p:cNvSpPr/>
          <p:nvPr/>
        </p:nvSpPr>
        <p:spPr>
          <a:xfrm>
            <a:off x="982504" y="5808583"/>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Tailoring content to individual users by leveraging prompt-based personalization strategies.</a:t>
            </a:r>
            <a:endParaRPr lang="en-US" sz="1700" dirty="0"/>
          </a:p>
        </p:txBody>
      </p:sp>
      <p:sp>
        <p:nvSpPr>
          <p:cNvPr id="13" name="Shape 10"/>
          <p:cNvSpPr/>
          <p:nvPr/>
        </p:nvSpPr>
        <p:spPr>
          <a:xfrm>
            <a:off x="4680347" y="5098256"/>
            <a:ext cx="3705463" cy="2321362"/>
          </a:xfrm>
          <a:prstGeom prst="roundRect">
            <a:avLst>
              <a:gd name="adj" fmla="val 3920"/>
            </a:avLst>
          </a:prstGeom>
          <a:solidFill>
            <a:srgbClr val="740B0B"/>
          </a:solidFill>
          <a:ln w="7620">
            <a:solidFill>
              <a:srgbClr val="8D2424"/>
            </a:solidFill>
            <a:prstDash val="solid"/>
          </a:ln>
        </p:spPr>
      </p:sp>
      <p:sp>
        <p:nvSpPr>
          <p:cNvPr id="14" name="Text 11"/>
          <p:cNvSpPr/>
          <p:nvPr/>
        </p:nvSpPr>
        <p:spPr>
          <a:xfrm>
            <a:off x="4904542" y="5322451"/>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Productivity</a:t>
            </a:r>
            <a:endParaRPr lang="en-US" sz="2200" dirty="0"/>
          </a:p>
        </p:txBody>
      </p:sp>
      <p:sp>
        <p:nvSpPr>
          <p:cNvPr id="15" name="Text 12"/>
          <p:cNvSpPr/>
          <p:nvPr/>
        </p:nvSpPr>
        <p:spPr>
          <a:xfrm>
            <a:off x="4904542" y="5808583"/>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Boosting content creation productivity by automating repetitive tasks through prompt-driven workflows.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5324"/>
          </a:xfrm>
          <a:prstGeom prst="rect">
            <a:avLst/>
          </a:prstGeom>
        </p:spPr>
      </p:pic>
      <p:sp>
        <p:nvSpPr>
          <p:cNvPr id="3" name="Text 0"/>
          <p:cNvSpPr/>
          <p:nvPr/>
        </p:nvSpPr>
        <p:spPr>
          <a:xfrm>
            <a:off x="726638" y="3167896"/>
            <a:ext cx="13177123" cy="1365885"/>
          </a:xfrm>
          <a:prstGeom prst="rect">
            <a:avLst/>
          </a:prstGeom>
          <a:noFill/>
          <a:ln/>
        </p:spPr>
        <p:txBody>
          <a:bodyPr wrap="square" lIns="0" tIns="0" rIns="0" bIns="0" rtlCol="0" anchor="t"/>
          <a:lstStyle/>
          <a:p>
            <a:pPr marL="0" indent="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Prompt Engineering for Task Automation</a:t>
            </a:r>
            <a:endParaRPr lang="en-US" sz="4300" dirty="0"/>
          </a:p>
        </p:txBody>
      </p:sp>
      <p:pic>
        <p:nvPicPr>
          <p:cNvPr id="4" name="Image 1" descr="preencoded.png"/>
          <p:cNvPicPr>
            <a:picLocks noChangeAspect="1"/>
          </p:cNvPicPr>
          <p:nvPr/>
        </p:nvPicPr>
        <p:blipFill>
          <a:blip r:embed="rId4"/>
          <a:stretch>
            <a:fillRect/>
          </a:stretch>
        </p:blipFill>
        <p:spPr>
          <a:xfrm>
            <a:off x="726638" y="4845129"/>
            <a:ext cx="4392335" cy="830461"/>
          </a:xfrm>
          <a:prstGeom prst="rect">
            <a:avLst/>
          </a:prstGeom>
        </p:spPr>
      </p:pic>
      <p:sp>
        <p:nvSpPr>
          <p:cNvPr id="5" name="Text 1"/>
          <p:cNvSpPr/>
          <p:nvPr/>
        </p:nvSpPr>
        <p:spPr>
          <a:xfrm>
            <a:off x="934164" y="5986939"/>
            <a:ext cx="3011567" cy="341471"/>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Problem Definition</a:t>
            </a:r>
            <a:endParaRPr lang="en-US" sz="2150" dirty="0"/>
          </a:p>
        </p:txBody>
      </p:sp>
      <p:sp>
        <p:nvSpPr>
          <p:cNvPr id="6" name="Text 2"/>
          <p:cNvSpPr/>
          <p:nvPr/>
        </p:nvSpPr>
        <p:spPr>
          <a:xfrm>
            <a:off x="934164" y="6452949"/>
            <a:ext cx="3977283" cy="664369"/>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Clearly defining the task or problem to be solved through prompt engineering.</a:t>
            </a:r>
            <a:endParaRPr lang="en-US" sz="1600" dirty="0"/>
          </a:p>
        </p:txBody>
      </p:sp>
      <p:pic>
        <p:nvPicPr>
          <p:cNvPr id="7" name="Image 2" descr="preencoded.png"/>
          <p:cNvPicPr>
            <a:picLocks noChangeAspect="1"/>
          </p:cNvPicPr>
          <p:nvPr/>
        </p:nvPicPr>
        <p:blipFill>
          <a:blip r:embed="rId5"/>
          <a:stretch>
            <a:fillRect/>
          </a:stretch>
        </p:blipFill>
        <p:spPr>
          <a:xfrm>
            <a:off x="5118973" y="4845129"/>
            <a:ext cx="4392335" cy="830461"/>
          </a:xfrm>
          <a:prstGeom prst="rect">
            <a:avLst/>
          </a:prstGeom>
        </p:spPr>
      </p:pic>
      <p:sp>
        <p:nvSpPr>
          <p:cNvPr id="8" name="Text 3"/>
          <p:cNvSpPr/>
          <p:nvPr/>
        </p:nvSpPr>
        <p:spPr>
          <a:xfrm>
            <a:off x="5326499" y="5986939"/>
            <a:ext cx="2731889" cy="341471"/>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Prompt Design</a:t>
            </a:r>
            <a:endParaRPr lang="en-US" sz="2150" dirty="0"/>
          </a:p>
        </p:txBody>
      </p:sp>
      <p:sp>
        <p:nvSpPr>
          <p:cNvPr id="9" name="Text 4"/>
          <p:cNvSpPr/>
          <p:nvPr/>
        </p:nvSpPr>
        <p:spPr>
          <a:xfrm>
            <a:off x="5326499" y="6452949"/>
            <a:ext cx="3977283" cy="996553"/>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Crafting prompts that can effectively communicate the task to the language model.</a:t>
            </a:r>
            <a:endParaRPr lang="en-US" sz="1600" dirty="0"/>
          </a:p>
        </p:txBody>
      </p:sp>
      <p:pic>
        <p:nvPicPr>
          <p:cNvPr id="10" name="Image 3" descr="preencoded.png"/>
          <p:cNvPicPr>
            <a:picLocks noChangeAspect="1"/>
          </p:cNvPicPr>
          <p:nvPr/>
        </p:nvPicPr>
        <p:blipFill>
          <a:blip r:embed="rId6"/>
          <a:stretch>
            <a:fillRect/>
          </a:stretch>
        </p:blipFill>
        <p:spPr>
          <a:xfrm>
            <a:off x="9511308" y="4845129"/>
            <a:ext cx="4392335" cy="830461"/>
          </a:xfrm>
          <a:prstGeom prst="rect">
            <a:avLst/>
          </a:prstGeom>
        </p:spPr>
      </p:pic>
      <p:sp>
        <p:nvSpPr>
          <p:cNvPr id="11" name="Text 5"/>
          <p:cNvSpPr/>
          <p:nvPr/>
        </p:nvSpPr>
        <p:spPr>
          <a:xfrm>
            <a:off x="9718834" y="5986939"/>
            <a:ext cx="2913221" cy="341471"/>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Prompt Execution</a:t>
            </a:r>
            <a:endParaRPr lang="en-US" sz="2150" dirty="0"/>
          </a:p>
        </p:txBody>
      </p:sp>
      <p:sp>
        <p:nvSpPr>
          <p:cNvPr id="12" name="Text 6"/>
          <p:cNvSpPr/>
          <p:nvPr/>
        </p:nvSpPr>
        <p:spPr>
          <a:xfrm>
            <a:off x="9718834" y="6452949"/>
            <a:ext cx="3977283" cy="996553"/>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Seamlessly integrating prompt-driven automation into existing workflows and processes.</a:t>
            </a:r>
            <a:endParaRPr lang="en-US" sz="1600" dirty="0"/>
          </a:p>
        </p:txBody>
      </p:sp>
      <p:pic>
        <p:nvPicPr>
          <p:cNvPr id="14" name="Picture 13">
            <a:extLst>
              <a:ext uri="{FF2B5EF4-FFF2-40B4-BE49-F238E27FC236}">
                <a16:creationId xmlns:a16="http://schemas.microsoft.com/office/drawing/2014/main" id="{C25B2413-6134-F0FA-5A3A-FFF2C26B2880}"/>
              </a:ext>
            </a:extLst>
          </p:cNvPr>
          <p:cNvPicPr>
            <a:picLocks noChangeAspect="1"/>
          </p:cNvPicPr>
          <p:nvPr/>
        </p:nvPicPr>
        <p:blipFill>
          <a:blip r:embed="rId7"/>
          <a:stretch>
            <a:fillRect/>
          </a:stretch>
        </p:blipFill>
        <p:spPr>
          <a:xfrm>
            <a:off x="12779298" y="7760293"/>
            <a:ext cx="1843583" cy="3810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5528" y="525661"/>
            <a:ext cx="7865745" cy="1201341"/>
          </a:xfrm>
          <a:prstGeom prst="rect">
            <a:avLst/>
          </a:prstGeom>
          <a:noFill/>
          <a:ln/>
        </p:spPr>
        <p:txBody>
          <a:bodyPr wrap="square" lIns="0" tIns="0" rIns="0" bIns="0" rtlCol="0" anchor="t"/>
          <a:lstStyle/>
          <a:p>
            <a:pPr marL="0" indent="0">
              <a:lnSpc>
                <a:spcPts val="4700"/>
              </a:lnSpc>
              <a:buNone/>
            </a:pPr>
            <a:r>
              <a:rPr lang="en-US" sz="3750" dirty="0">
                <a:solidFill>
                  <a:srgbClr val="FAEBEB"/>
                </a:solidFill>
                <a:latin typeface="Dela Gothic One" pitchFamily="34" charset="0"/>
                <a:ea typeface="Dela Gothic One" pitchFamily="34" charset="-122"/>
                <a:cs typeface="Dela Gothic One" pitchFamily="34" charset="-120"/>
              </a:rPr>
              <a:t>Ethical Considerations in Prompt Engineering</a:t>
            </a:r>
            <a:endParaRPr lang="en-US" sz="3750" dirty="0"/>
          </a:p>
        </p:txBody>
      </p:sp>
      <p:pic>
        <p:nvPicPr>
          <p:cNvPr id="4" name="Image 1" descr="preencoded.png"/>
          <p:cNvPicPr>
            <a:picLocks noChangeAspect="1"/>
          </p:cNvPicPr>
          <p:nvPr/>
        </p:nvPicPr>
        <p:blipFill>
          <a:blip r:embed="rId4"/>
          <a:stretch>
            <a:fillRect/>
          </a:stretch>
        </p:blipFill>
        <p:spPr>
          <a:xfrm>
            <a:off x="6125528" y="2000845"/>
            <a:ext cx="456486" cy="456486"/>
          </a:xfrm>
          <a:prstGeom prst="rect">
            <a:avLst/>
          </a:prstGeom>
        </p:spPr>
      </p:pic>
      <p:sp>
        <p:nvSpPr>
          <p:cNvPr id="5" name="Text 1"/>
          <p:cNvSpPr/>
          <p:nvPr/>
        </p:nvSpPr>
        <p:spPr>
          <a:xfrm>
            <a:off x="6125528" y="2639854"/>
            <a:ext cx="2402800" cy="300276"/>
          </a:xfrm>
          <a:prstGeom prst="rect">
            <a:avLst/>
          </a:prstGeom>
          <a:noFill/>
          <a:ln/>
        </p:spPr>
        <p:txBody>
          <a:bodyPr wrap="none" lIns="0" tIns="0" rIns="0" bIns="0" rtlCol="0" anchor="t"/>
          <a:lstStyle/>
          <a:p>
            <a:pPr marL="0" indent="0" algn="l">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Transparency</a:t>
            </a:r>
            <a:endParaRPr lang="en-US" sz="1850" dirty="0"/>
          </a:p>
        </p:txBody>
      </p:sp>
      <p:sp>
        <p:nvSpPr>
          <p:cNvPr id="6" name="Text 2"/>
          <p:cNvSpPr/>
          <p:nvPr/>
        </p:nvSpPr>
        <p:spPr>
          <a:xfrm>
            <a:off x="6125528" y="3049667"/>
            <a:ext cx="7865745" cy="584359"/>
          </a:xfrm>
          <a:prstGeom prst="rect">
            <a:avLst/>
          </a:prstGeom>
          <a:noFill/>
          <a:ln/>
        </p:spPr>
        <p:txBody>
          <a:bodyPr wrap="square" lIns="0" tIns="0" rIns="0" bIns="0" rtlCol="0" anchor="t"/>
          <a:lstStyle/>
          <a:p>
            <a:pPr marL="0" indent="0" algn="l">
              <a:lnSpc>
                <a:spcPts val="2300"/>
              </a:lnSpc>
              <a:buNone/>
            </a:pPr>
            <a:r>
              <a:rPr lang="en-US" sz="1400" dirty="0">
                <a:solidFill>
                  <a:srgbClr val="FFE5E5"/>
                </a:solidFill>
                <a:latin typeface="DM Sans" pitchFamily="34" charset="0"/>
                <a:ea typeface="DM Sans" pitchFamily="34" charset="-122"/>
                <a:cs typeface="DM Sans" pitchFamily="34" charset="-120"/>
              </a:rPr>
              <a:t>Ensuring prompt transparency and accountability to mitigate potential misuse or unintended consequences.</a:t>
            </a:r>
            <a:endParaRPr lang="en-US" sz="1400" dirty="0"/>
          </a:p>
        </p:txBody>
      </p:sp>
      <p:pic>
        <p:nvPicPr>
          <p:cNvPr id="7" name="Image 2" descr="preencoded.png"/>
          <p:cNvPicPr>
            <a:picLocks noChangeAspect="1"/>
          </p:cNvPicPr>
          <p:nvPr/>
        </p:nvPicPr>
        <p:blipFill>
          <a:blip r:embed="rId5"/>
          <a:stretch>
            <a:fillRect/>
          </a:stretch>
        </p:blipFill>
        <p:spPr>
          <a:xfrm>
            <a:off x="6125528" y="4181832"/>
            <a:ext cx="456486" cy="456486"/>
          </a:xfrm>
          <a:prstGeom prst="rect">
            <a:avLst/>
          </a:prstGeom>
        </p:spPr>
      </p:pic>
      <p:sp>
        <p:nvSpPr>
          <p:cNvPr id="8" name="Text 3"/>
          <p:cNvSpPr/>
          <p:nvPr/>
        </p:nvSpPr>
        <p:spPr>
          <a:xfrm>
            <a:off x="6125528" y="4820841"/>
            <a:ext cx="2402800" cy="300276"/>
          </a:xfrm>
          <a:prstGeom prst="rect">
            <a:avLst/>
          </a:prstGeom>
          <a:noFill/>
          <a:ln/>
        </p:spPr>
        <p:txBody>
          <a:bodyPr wrap="none" lIns="0" tIns="0" rIns="0" bIns="0" rtlCol="0" anchor="t"/>
          <a:lstStyle/>
          <a:p>
            <a:pPr marL="0" indent="0" algn="l">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Fairness</a:t>
            </a:r>
            <a:endParaRPr lang="en-US" sz="1850" dirty="0"/>
          </a:p>
        </p:txBody>
      </p:sp>
      <p:sp>
        <p:nvSpPr>
          <p:cNvPr id="9" name="Text 4"/>
          <p:cNvSpPr/>
          <p:nvPr/>
        </p:nvSpPr>
        <p:spPr>
          <a:xfrm>
            <a:off x="6125528" y="5230654"/>
            <a:ext cx="7865745" cy="292179"/>
          </a:xfrm>
          <a:prstGeom prst="rect">
            <a:avLst/>
          </a:prstGeom>
          <a:noFill/>
          <a:ln/>
        </p:spPr>
        <p:txBody>
          <a:bodyPr wrap="none" lIns="0" tIns="0" rIns="0" bIns="0" rtlCol="0" anchor="t"/>
          <a:lstStyle/>
          <a:p>
            <a:pPr marL="0" indent="0" algn="l">
              <a:lnSpc>
                <a:spcPts val="2300"/>
              </a:lnSpc>
              <a:buNone/>
            </a:pPr>
            <a:r>
              <a:rPr lang="en-US" sz="1400" dirty="0">
                <a:solidFill>
                  <a:srgbClr val="FFE5E5"/>
                </a:solidFill>
                <a:latin typeface="DM Sans" pitchFamily="34" charset="0"/>
                <a:ea typeface="DM Sans" pitchFamily="34" charset="-122"/>
                <a:cs typeface="DM Sans" pitchFamily="34" charset="-120"/>
              </a:rPr>
              <a:t>Promoting equity and inclusivity in prompt design to avoid biases and discrimination.</a:t>
            </a:r>
            <a:endParaRPr lang="en-US" sz="1400" dirty="0"/>
          </a:p>
        </p:txBody>
      </p:sp>
      <p:pic>
        <p:nvPicPr>
          <p:cNvPr id="10" name="Image 3" descr="preencoded.png"/>
          <p:cNvPicPr>
            <a:picLocks noChangeAspect="1"/>
          </p:cNvPicPr>
          <p:nvPr/>
        </p:nvPicPr>
        <p:blipFill>
          <a:blip r:embed="rId6"/>
          <a:stretch>
            <a:fillRect/>
          </a:stretch>
        </p:blipFill>
        <p:spPr>
          <a:xfrm>
            <a:off x="6125528" y="6070640"/>
            <a:ext cx="456486" cy="456486"/>
          </a:xfrm>
          <a:prstGeom prst="rect">
            <a:avLst/>
          </a:prstGeom>
        </p:spPr>
      </p:pic>
      <p:sp>
        <p:nvSpPr>
          <p:cNvPr id="11" name="Text 5"/>
          <p:cNvSpPr/>
          <p:nvPr/>
        </p:nvSpPr>
        <p:spPr>
          <a:xfrm>
            <a:off x="6125528" y="6709648"/>
            <a:ext cx="2402800" cy="300276"/>
          </a:xfrm>
          <a:prstGeom prst="rect">
            <a:avLst/>
          </a:prstGeom>
          <a:noFill/>
          <a:ln/>
        </p:spPr>
        <p:txBody>
          <a:bodyPr wrap="none" lIns="0" tIns="0" rIns="0" bIns="0" rtlCol="0" anchor="t"/>
          <a:lstStyle/>
          <a:p>
            <a:pPr marL="0" indent="0" algn="l">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Safety</a:t>
            </a:r>
            <a:endParaRPr lang="en-US" sz="1850" dirty="0"/>
          </a:p>
        </p:txBody>
      </p:sp>
      <p:sp>
        <p:nvSpPr>
          <p:cNvPr id="12" name="Text 6"/>
          <p:cNvSpPr/>
          <p:nvPr/>
        </p:nvSpPr>
        <p:spPr>
          <a:xfrm>
            <a:off x="6125528" y="7119461"/>
            <a:ext cx="7865745" cy="584359"/>
          </a:xfrm>
          <a:prstGeom prst="rect">
            <a:avLst/>
          </a:prstGeom>
          <a:noFill/>
          <a:ln/>
        </p:spPr>
        <p:txBody>
          <a:bodyPr wrap="square" lIns="0" tIns="0" rIns="0" bIns="0" rtlCol="0" anchor="t"/>
          <a:lstStyle/>
          <a:p>
            <a:pPr marL="0" indent="0" algn="l">
              <a:lnSpc>
                <a:spcPts val="2300"/>
              </a:lnSpc>
              <a:buNone/>
            </a:pPr>
            <a:r>
              <a:rPr lang="en-US" sz="1400" dirty="0">
                <a:solidFill>
                  <a:srgbClr val="FFE5E5"/>
                </a:solidFill>
                <a:latin typeface="DM Sans" pitchFamily="34" charset="0"/>
                <a:ea typeface="DM Sans" pitchFamily="34" charset="-122"/>
                <a:cs typeface="DM Sans" pitchFamily="34" charset="-120"/>
              </a:rPr>
              <a:t>Prioritizing user safety and well-being by identifying and addressing potential risks in prompt-driven interactions.</a:t>
            </a:r>
            <a:endParaRPr lang="en-US" sz="1400" dirty="0"/>
          </a:p>
        </p:txBody>
      </p:sp>
      <p:pic>
        <p:nvPicPr>
          <p:cNvPr id="14" name="Picture 13">
            <a:extLst>
              <a:ext uri="{FF2B5EF4-FFF2-40B4-BE49-F238E27FC236}">
                <a16:creationId xmlns:a16="http://schemas.microsoft.com/office/drawing/2014/main" id="{5B09DB47-92B2-0948-CD26-2525B62E7807}"/>
              </a:ext>
            </a:extLst>
          </p:cNvPr>
          <p:cNvPicPr>
            <a:picLocks noChangeAspect="1"/>
          </p:cNvPicPr>
          <p:nvPr/>
        </p:nvPicPr>
        <p:blipFill>
          <a:blip r:embed="rId7"/>
          <a:stretch>
            <a:fillRect/>
          </a:stretch>
        </p:blipFill>
        <p:spPr>
          <a:xfrm>
            <a:off x="12695678" y="7809303"/>
            <a:ext cx="1934721" cy="381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434"/>
          </a:xfrm>
          <a:prstGeom prst="rect">
            <a:avLst/>
          </a:prstGeom>
        </p:spPr>
      </p:pic>
      <p:sp>
        <p:nvSpPr>
          <p:cNvPr id="3" name="Text 0"/>
          <p:cNvSpPr/>
          <p:nvPr/>
        </p:nvSpPr>
        <p:spPr>
          <a:xfrm>
            <a:off x="722828" y="567928"/>
            <a:ext cx="7698343" cy="1358741"/>
          </a:xfrm>
          <a:prstGeom prst="rect">
            <a:avLst/>
          </a:prstGeom>
          <a:noFill/>
          <a:ln/>
        </p:spPr>
        <p:txBody>
          <a:bodyPr wrap="square" lIns="0" tIns="0" rIns="0" bIns="0" rtlCol="0" anchor="t"/>
          <a:lstStyle/>
          <a:p>
            <a:pPr marL="0" indent="0">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The Future of Prompt Engineering</a:t>
            </a:r>
            <a:endParaRPr lang="en-US" sz="4250" dirty="0"/>
          </a:p>
        </p:txBody>
      </p:sp>
      <p:sp>
        <p:nvSpPr>
          <p:cNvPr id="4" name="Shape 1"/>
          <p:cNvSpPr/>
          <p:nvPr/>
        </p:nvSpPr>
        <p:spPr>
          <a:xfrm>
            <a:off x="722828" y="2236351"/>
            <a:ext cx="7698343" cy="5431155"/>
          </a:xfrm>
          <a:prstGeom prst="roundRect">
            <a:avLst>
              <a:gd name="adj" fmla="val 1597"/>
            </a:avLst>
          </a:prstGeom>
          <a:noFill/>
          <a:ln w="7620">
            <a:solidFill>
              <a:srgbClr val="FFFFFF">
                <a:alpha val="24000"/>
              </a:srgbClr>
            </a:solidFill>
            <a:prstDash val="solid"/>
          </a:ln>
        </p:spPr>
      </p:sp>
      <p:sp>
        <p:nvSpPr>
          <p:cNvPr id="5" name="Shape 2"/>
          <p:cNvSpPr/>
          <p:nvPr/>
        </p:nvSpPr>
        <p:spPr>
          <a:xfrm>
            <a:off x="730448" y="2243971"/>
            <a:ext cx="7683103" cy="1584960"/>
          </a:xfrm>
          <a:prstGeom prst="rect">
            <a:avLst/>
          </a:prstGeom>
          <a:solidFill>
            <a:srgbClr val="FFFFFF">
              <a:alpha val="4000"/>
            </a:srgbClr>
          </a:solidFill>
          <a:ln/>
        </p:spPr>
      </p:sp>
      <p:sp>
        <p:nvSpPr>
          <p:cNvPr id="6" name="Text 3"/>
          <p:cNvSpPr/>
          <p:nvPr/>
        </p:nvSpPr>
        <p:spPr>
          <a:xfrm>
            <a:off x="936903" y="2375416"/>
            <a:ext cx="3424833" cy="330517"/>
          </a:xfrm>
          <a:prstGeom prst="rect">
            <a:avLst/>
          </a:prstGeom>
          <a:noFill/>
          <a:ln/>
        </p:spPr>
        <p:txBody>
          <a:bodyPr wrap="non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Advancements in Language Models</a:t>
            </a:r>
            <a:endParaRPr lang="en-US" sz="1600" dirty="0"/>
          </a:p>
        </p:txBody>
      </p:sp>
      <p:sp>
        <p:nvSpPr>
          <p:cNvPr id="7" name="Text 4"/>
          <p:cNvSpPr/>
          <p:nvPr/>
        </p:nvSpPr>
        <p:spPr>
          <a:xfrm>
            <a:off x="4782264" y="2375416"/>
            <a:ext cx="3424833" cy="1322070"/>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Continuously evolving language models with increased capabilities will drive the evolution of prompt engineering.</a:t>
            </a:r>
            <a:endParaRPr lang="en-US" sz="1600" dirty="0"/>
          </a:p>
        </p:txBody>
      </p:sp>
      <p:sp>
        <p:nvSpPr>
          <p:cNvPr id="8" name="Shape 5"/>
          <p:cNvSpPr/>
          <p:nvPr/>
        </p:nvSpPr>
        <p:spPr>
          <a:xfrm>
            <a:off x="730448" y="3828931"/>
            <a:ext cx="7683103" cy="1915478"/>
          </a:xfrm>
          <a:prstGeom prst="rect">
            <a:avLst/>
          </a:prstGeom>
          <a:solidFill>
            <a:srgbClr val="000000">
              <a:alpha val="4000"/>
            </a:srgbClr>
          </a:solidFill>
          <a:ln/>
        </p:spPr>
      </p:sp>
      <p:sp>
        <p:nvSpPr>
          <p:cNvPr id="9" name="Text 6"/>
          <p:cNvSpPr/>
          <p:nvPr/>
        </p:nvSpPr>
        <p:spPr>
          <a:xfrm>
            <a:off x="936903" y="3960376"/>
            <a:ext cx="3424833" cy="330517"/>
          </a:xfrm>
          <a:prstGeom prst="rect">
            <a:avLst/>
          </a:prstGeom>
          <a:noFill/>
          <a:ln/>
        </p:spPr>
        <p:txBody>
          <a:bodyPr wrap="non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Multimodal Prompts</a:t>
            </a:r>
            <a:endParaRPr lang="en-US" sz="1600" dirty="0"/>
          </a:p>
        </p:txBody>
      </p:sp>
      <p:sp>
        <p:nvSpPr>
          <p:cNvPr id="10" name="Text 7"/>
          <p:cNvSpPr/>
          <p:nvPr/>
        </p:nvSpPr>
        <p:spPr>
          <a:xfrm>
            <a:off x="4782264" y="3960376"/>
            <a:ext cx="3424833" cy="1652588"/>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The integration of visual, auditory, and other sensory inputs into prompts will enable more immersive and engaging experiences.</a:t>
            </a:r>
            <a:endParaRPr lang="en-US" sz="1600" dirty="0"/>
          </a:p>
        </p:txBody>
      </p:sp>
      <p:sp>
        <p:nvSpPr>
          <p:cNvPr id="11" name="Shape 8"/>
          <p:cNvSpPr/>
          <p:nvPr/>
        </p:nvSpPr>
        <p:spPr>
          <a:xfrm>
            <a:off x="730448" y="5744408"/>
            <a:ext cx="7683103" cy="1915478"/>
          </a:xfrm>
          <a:prstGeom prst="rect">
            <a:avLst/>
          </a:prstGeom>
          <a:solidFill>
            <a:srgbClr val="FFFFFF">
              <a:alpha val="4000"/>
            </a:srgbClr>
          </a:solidFill>
          <a:ln/>
        </p:spPr>
      </p:sp>
      <p:sp>
        <p:nvSpPr>
          <p:cNvPr id="12" name="Text 9"/>
          <p:cNvSpPr/>
          <p:nvPr/>
        </p:nvSpPr>
        <p:spPr>
          <a:xfrm>
            <a:off x="936903" y="5875853"/>
            <a:ext cx="3424833" cy="330517"/>
          </a:xfrm>
          <a:prstGeom prst="rect">
            <a:avLst/>
          </a:prstGeom>
          <a:noFill/>
          <a:ln/>
        </p:spPr>
        <p:txBody>
          <a:bodyPr wrap="non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Automated Prompt Generation</a:t>
            </a:r>
            <a:endParaRPr lang="en-US" sz="1600" dirty="0"/>
          </a:p>
        </p:txBody>
      </p:sp>
      <p:sp>
        <p:nvSpPr>
          <p:cNvPr id="13" name="Text 10"/>
          <p:cNvSpPr/>
          <p:nvPr/>
        </p:nvSpPr>
        <p:spPr>
          <a:xfrm>
            <a:off x="4782264" y="5875853"/>
            <a:ext cx="3424833" cy="1652588"/>
          </a:xfrm>
          <a:prstGeom prst="rect">
            <a:avLst/>
          </a:prstGeom>
          <a:noFill/>
          <a:ln/>
        </p:spPr>
        <p:txBody>
          <a:bodyPr wrap="square" lIns="0" tIns="0" rIns="0" bIns="0" rtlCol="0" anchor="t"/>
          <a:lstStyle/>
          <a:p>
            <a:pPr marL="0" indent="0">
              <a:lnSpc>
                <a:spcPts val="2600"/>
              </a:lnSpc>
              <a:buNone/>
            </a:pPr>
            <a:r>
              <a:rPr lang="en-US" sz="1600" dirty="0">
                <a:solidFill>
                  <a:srgbClr val="FFE5E5"/>
                </a:solidFill>
                <a:latin typeface="DM Sans" pitchFamily="34" charset="0"/>
                <a:ea typeface="DM Sans" pitchFamily="34" charset="-122"/>
                <a:cs typeface="DM Sans" pitchFamily="34" charset="-120"/>
              </a:rPr>
              <a:t>AI-powered tools that can automatically generate and optimize prompts based on specific use cases and user preferences.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712238"/>
            <a:ext cx="7464504"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Multimodal Prompting</a:t>
            </a:r>
            <a:endParaRPr lang="en-US" sz="4450" dirty="0"/>
          </a:p>
        </p:txBody>
      </p:sp>
      <p:sp>
        <p:nvSpPr>
          <p:cNvPr id="3" name="Text 1"/>
          <p:cNvSpPr/>
          <p:nvPr/>
        </p:nvSpPr>
        <p:spPr>
          <a:xfrm>
            <a:off x="758309" y="2966442"/>
            <a:ext cx="4018359" cy="712470"/>
          </a:xfrm>
          <a:prstGeom prst="rect">
            <a:avLst/>
          </a:prstGeom>
          <a:noFill/>
          <a:ln/>
        </p:spPr>
        <p:txBody>
          <a:bodyPr wrap="squar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Integrating Visual and Textual Cues</a:t>
            </a:r>
            <a:endParaRPr lang="en-US" sz="2200" dirty="0"/>
          </a:p>
        </p:txBody>
      </p:sp>
      <p:sp>
        <p:nvSpPr>
          <p:cNvPr id="4" name="Text 2"/>
          <p:cNvSpPr/>
          <p:nvPr/>
        </p:nvSpPr>
        <p:spPr>
          <a:xfrm>
            <a:off x="758309" y="3895487"/>
            <a:ext cx="4018359" cy="242697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Multimodal prompting involves crafting prompts that combine textual instructions with relevant visual cues, such as images, diagrams, or other visual elements, to provide a more comprehensive and effective prompt for the AI system.</a:t>
            </a:r>
            <a:endParaRPr lang="en-US" sz="1700" dirty="0"/>
          </a:p>
        </p:txBody>
      </p:sp>
      <p:sp>
        <p:nvSpPr>
          <p:cNvPr id="5" name="Text 3"/>
          <p:cNvSpPr/>
          <p:nvPr/>
        </p:nvSpPr>
        <p:spPr>
          <a:xfrm>
            <a:off x="5312926" y="2966442"/>
            <a:ext cx="4018359" cy="712470"/>
          </a:xfrm>
          <a:prstGeom prst="rect">
            <a:avLst/>
          </a:prstGeom>
          <a:noFill/>
          <a:ln/>
        </p:spPr>
        <p:txBody>
          <a:bodyPr wrap="squar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Leveraging Multiple Modalities</a:t>
            </a:r>
            <a:endParaRPr lang="en-US" sz="2200" dirty="0"/>
          </a:p>
        </p:txBody>
      </p:sp>
      <p:sp>
        <p:nvSpPr>
          <p:cNvPr id="6" name="Text 4"/>
          <p:cNvSpPr/>
          <p:nvPr/>
        </p:nvSpPr>
        <p:spPr>
          <a:xfrm>
            <a:off x="5312926" y="3895487"/>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By incorporating multiple modalities, prompt engineers can create more intuitive and natural interactions with AI systems, allowing users to express their intentions and requirements in a more intuitive and expressive way.</a:t>
            </a:r>
            <a:endParaRPr lang="en-US" sz="1700" dirty="0"/>
          </a:p>
        </p:txBody>
      </p:sp>
      <p:sp>
        <p:nvSpPr>
          <p:cNvPr id="7" name="Text 5"/>
          <p:cNvSpPr/>
          <p:nvPr/>
        </p:nvSpPr>
        <p:spPr>
          <a:xfrm>
            <a:off x="9867543" y="2966442"/>
            <a:ext cx="4018359" cy="712470"/>
          </a:xfrm>
          <a:prstGeom prst="rect">
            <a:avLst/>
          </a:prstGeom>
          <a:noFill/>
          <a:ln/>
        </p:spPr>
        <p:txBody>
          <a:bodyPr wrap="squar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Challenges and Opportunities</a:t>
            </a:r>
            <a:endParaRPr lang="en-US" sz="2200" dirty="0"/>
          </a:p>
        </p:txBody>
      </p:sp>
      <p:sp>
        <p:nvSpPr>
          <p:cNvPr id="8" name="Text 6"/>
          <p:cNvSpPr/>
          <p:nvPr/>
        </p:nvSpPr>
        <p:spPr>
          <a:xfrm>
            <a:off x="9867543" y="3895487"/>
            <a:ext cx="4018359" cy="242697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Multimodal prompting presents both challenges and opportunities, as prompt engineers must develop new techniques for seamlessly integrating different modalities and ensuring the AI system can process and respond to these complex prompts effectively.</a:t>
            </a:r>
            <a:endParaRPr lang="en-US" sz="1700" dirty="0"/>
          </a:p>
        </p:txBody>
      </p:sp>
      <p:pic>
        <p:nvPicPr>
          <p:cNvPr id="10" name="Picture 9">
            <a:extLst>
              <a:ext uri="{FF2B5EF4-FFF2-40B4-BE49-F238E27FC236}">
                <a16:creationId xmlns:a16="http://schemas.microsoft.com/office/drawing/2014/main" id="{8B9A92B6-2A94-069F-F289-F19F2DBDF933}"/>
              </a:ext>
            </a:extLst>
          </p:cNvPr>
          <p:cNvPicPr>
            <a:picLocks noChangeAspect="1"/>
          </p:cNvPicPr>
          <p:nvPr/>
        </p:nvPicPr>
        <p:blipFill>
          <a:blip r:embed="rId3"/>
          <a:stretch>
            <a:fillRect/>
          </a:stretch>
        </p:blipFill>
        <p:spPr>
          <a:xfrm>
            <a:off x="12791388" y="7680609"/>
            <a:ext cx="1839011" cy="4395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683</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Dela Gothic One</vt:lpstr>
      <vt:lpstr>Century Gothic</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Abhinav Kumar</cp:lastModifiedBy>
  <cp:revision>4</cp:revision>
  <dcterms:created xsi:type="dcterms:W3CDTF">2024-10-20T09:41:21Z</dcterms:created>
  <dcterms:modified xsi:type="dcterms:W3CDTF">2024-10-20T15:14:44Z</dcterms:modified>
</cp:coreProperties>
</file>